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379CB6-00F2-5220-8185-5217F7665B3E}" name="rddhayalan _007" initials="r_" userId="de885078ba10503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0A4BE-CEF4-4BEE-A56E-4B5929CDCFBD}" v="1" dt="2025-10-21T06:58:43.4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3" d="100"/>
          <a:sy n="63" d="100"/>
        </p:scale>
        <p:origin x="87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ddhayalan _007" userId="de885078ba105031" providerId="LiveId" clId="{975AA1B2-129F-45D5-A26A-43007DD1828E}"/>
    <pc:docChg chg="custSel addSld delSld modSld sldOrd modMainMaster">
      <pc:chgData name="rddhayalan _007" userId="de885078ba105031" providerId="LiveId" clId="{975AA1B2-129F-45D5-A26A-43007DD1828E}" dt="2025-10-21T07:07:01.234" v="212" actId="1076"/>
      <pc:docMkLst>
        <pc:docMk/>
      </pc:docMkLst>
      <pc:sldChg chg="addSp modSp new mod modClrScheme chgLayout">
        <pc:chgData name="rddhayalan _007" userId="de885078ba105031" providerId="LiveId" clId="{975AA1B2-129F-45D5-A26A-43007DD1828E}" dt="2025-10-21T07:02:33.599" v="149" actId="1076"/>
        <pc:sldMkLst>
          <pc:docMk/>
          <pc:sldMk cId="1888910164" sldId="263"/>
        </pc:sldMkLst>
        <pc:spChg chg="add mod">
          <ac:chgData name="rddhayalan _007" userId="de885078ba105031" providerId="LiveId" clId="{975AA1B2-129F-45D5-A26A-43007DD1828E}" dt="2025-10-21T07:02:24.070" v="148" actId="1076"/>
          <ac:spMkLst>
            <pc:docMk/>
            <pc:sldMk cId="1888910164" sldId="263"/>
            <ac:spMk id="3" creationId="{04E302EA-F7B2-BBB5-79FF-5082413A626C}"/>
          </ac:spMkLst>
        </pc:spChg>
        <pc:spChg chg="add mod">
          <ac:chgData name="rddhayalan _007" userId="de885078ba105031" providerId="LiveId" clId="{975AA1B2-129F-45D5-A26A-43007DD1828E}" dt="2025-10-21T07:02:33.599" v="149" actId="1076"/>
          <ac:spMkLst>
            <pc:docMk/>
            <pc:sldMk cId="1888910164" sldId="263"/>
            <ac:spMk id="4" creationId="{67679630-D9CE-34E2-25F9-ED8AB745A518}"/>
          </ac:spMkLst>
        </pc:spChg>
      </pc:sldChg>
      <pc:sldChg chg="addSp modSp new mod ord modClrScheme chgLayout">
        <pc:chgData name="rddhayalan _007" userId="de885078ba105031" providerId="LiveId" clId="{975AA1B2-129F-45D5-A26A-43007DD1828E}" dt="2025-10-21T07:07:01.234" v="212" actId="1076"/>
        <pc:sldMkLst>
          <pc:docMk/>
          <pc:sldMk cId="68791523" sldId="264"/>
        </pc:sldMkLst>
        <pc:spChg chg="add mod">
          <ac:chgData name="rddhayalan _007" userId="de885078ba105031" providerId="LiveId" clId="{975AA1B2-129F-45D5-A26A-43007DD1828E}" dt="2025-10-21T07:07:01.234" v="212" actId="1076"/>
          <ac:spMkLst>
            <pc:docMk/>
            <pc:sldMk cId="68791523" sldId="264"/>
            <ac:spMk id="3" creationId="{17EC6126-6F88-C510-3053-CB12CDC2D427}"/>
          </ac:spMkLst>
        </pc:spChg>
      </pc:sldChg>
      <pc:sldChg chg="add del">
        <pc:chgData name="rddhayalan _007" userId="de885078ba105031" providerId="LiveId" clId="{975AA1B2-129F-45D5-A26A-43007DD1828E}" dt="2025-10-18T15:06:22.510" v="14" actId="2696"/>
        <pc:sldMkLst>
          <pc:docMk/>
          <pc:sldMk cId="628474438" sldId="264"/>
        </pc:sldMkLst>
      </pc:sldChg>
      <pc:sldMasterChg chg="modSldLayout">
        <pc:chgData name="rddhayalan _007" userId="de885078ba105031" providerId="LiveId" clId="{975AA1B2-129F-45D5-A26A-43007DD1828E}" dt="2025-10-21T06:58:43.481" v="31"/>
        <pc:sldMasterMkLst>
          <pc:docMk/>
          <pc:sldMasterMk cId="2747682783" sldId="2147483651"/>
        </pc:sldMasterMkLst>
        <pc:sldLayoutChg chg="delSp">
          <pc:chgData name="rddhayalan _007" userId="de885078ba105031" providerId="LiveId" clId="{975AA1B2-129F-45D5-A26A-43007DD1828E}" dt="2025-10-21T06:58:43.481" v="31"/>
          <pc:sldLayoutMkLst>
            <pc:docMk/>
            <pc:sldMasterMk cId="2747682783" sldId="2147483651"/>
            <pc:sldLayoutMk cId="3389936847" sldId="2147483669"/>
          </pc:sldLayoutMkLst>
          <pc:picChg chg="del">
            <ac:chgData name="rddhayalan _007" userId="de885078ba105031" providerId="LiveId" clId="{975AA1B2-129F-45D5-A26A-43007DD1828E}" dt="2025-10-21T06:58:43.481" v="31"/>
            <ac:picMkLst>
              <pc:docMk/>
              <pc:sldMasterMk cId="2747682783" sldId="2147483651"/>
              <pc:sldLayoutMk cId="3389936847" sldId="2147483669"/>
              <ac:picMk id="2"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D7F69EC9-B0D8-CD4B-9843-DEFE8731DDC8}" type="datetimeFigureOut">
              <a:rPr lang="en-US" smtClean="0"/>
              <a:t>10/21/2025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822BEBE4-7BF5-7242-B396-F20C20D56FE1}" type="slidenum">
              <a:rPr lang="en-US" smtClean="0"/>
              <a:t>‹#›</a:t>
            </a:fld>
            <a:endParaRPr lang="en-US"/>
          </a:p>
        </p:txBody>
      </p:sp>
    </p:spTree>
    <p:extLst>
      <p:ext uri="{BB962C8B-B14F-4D97-AF65-F5344CB8AC3E}">
        <p14:creationId xmlns:p14="http://schemas.microsoft.com/office/powerpoint/2010/main" val="236450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31513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638141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6621369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15309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927147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5020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13995472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80826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36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ST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36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24588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0635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028430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93951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49039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360526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40032971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038622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10/21/2025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7682783"/>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hyperlink" Target="mailto:rsaraal3@gmail.com"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EC6126-6F88-C510-3053-CB12CDC2D427}"/>
              </a:ext>
            </a:extLst>
          </p:cNvPr>
          <p:cNvSpPr txBox="1"/>
          <p:nvPr/>
        </p:nvSpPr>
        <p:spPr>
          <a:xfrm>
            <a:off x="2279904" y="1656671"/>
            <a:ext cx="8189976" cy="3598229"/>
          </a:xfrm>
          <a:prstGeom prst="rect">
            <a:avLst/>
          </a:prstGeom>
          <a:noFill/>
        </p:spPr>
        <p:txBody>
          <a:bodyPr wrap="square">
            <a:spAutoFit/>
          </a:bodyPr>
          <a:lstStyle/>
          <a:p>
            <a:pPr>
              <a:lnSpc>
                <a:spcPct val="107000"/>
              </a:lnSpc>
              <a:spcAft>
                <a:spcPts val="800"/>
              </a:spcAft>
              <a:buNone/>
            </a:pPr>
            <a:r>
              <a:rPr lang="en-IN" sz="7200" kern="100" dirty="0">
                <a:solidFill>
                  <a:srgbClr val="00B050"/>
                </a:solidFill>
                <a:effectLst/>
                <a:latin typeface="Calibri" panose="020F0502020204030204" pitchFamily="34" charset="0"/>
                <a:ea typeface="Calibri" panose="020F0502020204030204" pitchFamily="34" charset="0"/>
                <a:cs typeface="Cordia New" panose="020B0304020202020204" pitchFamily="34" charset="-34"/>
              </a:rPr>
              <a:t>          </a:t>
            </a:r>
            <a:r>
              <a:rPr lang="en-IN" sz="7200" kern="100" dirty="0" err="1">
                <a:solidFill>
                  <a:srgbClr val="00B050"/>
                </a:solidFill>
                <a:effectLst/>
                <a:latin typeface="Calibri" panose="020F0502020204030204" pitchFamily="34" charset="0"/>
                <a:ea typeface="Calibri" panose="020F0502020204030204" pitchFamily="34" charset="0"/>
                <a:cs typeface="Cordia New" panose="020B0304020202020204" pitchFamily="34" charset="-34"/>
              </a:rPr>
              <a:t>GreenLens</a:t>
            </a:r>
            <a:endParaRPr lang="en-IN" sz="7200" kern="100" dirty="0">
              <a:solidFill>
                <a:srgbClr val="00B050"/>
              </a:solidFill>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buNone/>
            </a:pPr>
            <a:r>
              <a:rPr lang="en-IN" sz="4400" kern="100" dirty="0">
                <a:effectLst/>
                <a:latin typeface="Calibri" panose="020F0502020204030204" pitchFamily="34" charset="0"/>
                <a:ea typeface="Calibri" panose="020F0502020204030204" pitchFamily="34" charset="0"/>
                <a:cs typeface="Cordia New" panose="020B0304020202020204" pitchFamily="34" charset="-34"/>
              </a:rPr>
              <a:t>                       </a:t>
            </a:r>
            <a:r>
              <a:rPr lang="en-IN" sz="4400" kern="100" dirty="0">
                <a:solidFill>
                  <a:srgbClr val="92D050"/>
                </a:solidFill>
                <a:effectLst/>
                <a:latin typeface="Calibri" panose="020F0502020204030204" pitchFamily="34" charset="0"/>
                <a:ea typeface="Calibri" panose="020F0502020204030204" pitchFamily="34" charset="0"/>
                <a:cs typeface="Cordia New" panose="020B0304020202020204" pitchFamily="34" charset="-34"/>
              </a:rPr>
              <a:t>Go green</a:t>
            </a:r>
          </a:p>
          <a:p>
            <a:pPr>
              <a:lnSpc>
                <a:spcPct val="107000"/>
              </a:lnSpc>
              <a:spcAft>
                <a:spcPts val="800"/>
              </a:spcAft>
              <a:buNone/>
            </a:pPr>
            <a:r>
              <a:rPr lang="en-IN" sz="4000" kern="100" dirty="0">
                <a:effectLst/>
                <a:latin typeface="Calibri" panose="020F0502020204030204" pitchFamily="34" charset="0"/>
                <a:ea typeface="Calibri" panose="020F0502020204030204" pitchFamily="34" charset="0"/>
                <a:cs typeface="Cordia New" panose="020B0304020202020204" pitchFamily="34" charset="-34"/>
              </a:rPr>
              <a:t>     CIEL KINGSTON VIBEAITHON 2025</a:t>
            </a:r>
          </a:p>
          <a:p>
            <a:pPr>
              <a:lnSpc>
                <a:spcPct val="107000"/>
              </a:lnSpc>
              <a:spcAft>
                <a:spcPts val="800"/>
              </a:spcAft>
              <a:buNone/>
            </a:pPr>
            <a:endParaRPr lang="en-IN" sz="4000" kern="1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68791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624328"/>
          </a:xfrm>
          <a:prstGeom prst="rect">
            <a:avLst/>
          </a:prstGeom>
        </p:spPr>
      </p:pic>
      <p:sp>
        <p:nvSpPr>
          <p:cNvPr id="4" name="Text 0"/>
          <p:cNvSpPr/>
          <p:nvPr/>
        </p:nvSpPr>
        <p:spPr>
          <a:xfrm>
            <a:off x="795528" y="3447288"/>
            <a:ext cx="13048488" cy="1664208"/>
          </a:xfrm>
          <a:prstGeom prst="rect">
            <a:avLst/>
          </a:prstGeom>
          <a:noFill/>
          <a:ln/>
        </p:spPr>
        <p:txBody>
          <a:bodyPr wrap="square" lIns="0" tIns="0" rIns="0" bIns="0" rtlCol="0" anchor="ctr"/>
          <a:lstStyle/>
          <a:p>
            <a:pPr marL="0" indent="0" algn="l">
              <a:lnSpc>
                <a:spcPts val="6540"/>
              </a:lnSpc>
              <a:buNone/>
            </a:pPr>
            <a:r>
              <a:rPr lang="en-US" sz="5230" dirty="0">
                <a:solidFill>
                  <a:srgbClr val="142F2E"/>
                </a:solidFill>
                <a:latin typeface="思源黑体-思源黑体-Medium" pitchFamily="34" charset="0"/>
                <a:ea typeface="思源黑体-思源黑体-Medium" pitchFamily="34" charset="-122"/>
                <a:cs typeface="思源黑体-思源黑体-Medium" pitchFamily="34" charset="-120"/>
              </a:rPr>
              <a:t>GreenLens – Product Sustainability Scanner</a:t>
            </a:r>
            <a:endParaRPr lang="en-US" sz="5230" dirty="0"/>
          </a:p>
        </p:txBody>
      </p:sp>
      <p:sp>
        <p:nvSpPr>
          <p:cNvPr id="5" name="Text 1"/>
          <p:cNvSpPr/>
          <p:nvPr/>
        </p:nvSpPr>
        <p:spPr>
          <a:xfrm>
            <a:off x="795528" y="5367528"/>
            <a:ext cx="13048488" cy="1499616"/>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GreenLens is an innovative app aimed at tackling greenwashing and enhancing transparency in consumer products. By simply scanning barcodes or QR codes, users can uncover the genuine environmental impact of products, empowering them to make informed and sustainable choices. This tool promotes a more responsible approach to consumption and encourages companies to prioritize sustainability.</a:t>
            </a:r>
            <a:endParaRPr lang="en-US" sz="196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29030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9290304"/>
          </a:xfrm>
          <a:prstGeom prst="rect">
            <a:avLst/>
          </a:prstGeom>
        </p:spPr>
      </p:pic>
      <p:pic>
        <p:nvPicPr>
          <p:cNvPr id="4" name="Image 2" descr="preencoded.png"/>
          <p:cNvPicPr>
            <a:picLocks noChangeAspect="1"/>
          </p:cNvPicPr>
          <p:nvPr/>
        </p:nvPicPr>
        <p:blipFill>
          <a:blip r:embed="rId5"/>
          <a:stretch>
            <a:fillRect/>
          </a:stretch>
        </p:blipFill>
        <p:spPr>
          <a:xfrm>
            <a:off x="786384" y="2075688"/>
            <a:ext cx="8101584" cy="2075688"/>
          </a:xfrm>
          <a:prstGeom prst="rect">
            <a:avLst/>
          </a:prstGeom>
        </p:spPr>
      </p:pic>
      <p:pic>
        <p:nvPicPr>
          <p:cNvPr id="5" name="Image 3" descr="preencoded.png"/>
          <p:cNvPicPr>
            <a:picLocks noChangeAspect="1"/>
          </p:cNvPicPr>
          <p:nvPr/>
        </p:nvPicPr>
        <p:blipFill>
          <a:blip r:embed="rId5"/>
          <a:stretch>
            <a:fillRect/>
          </a:stretch>
        </p:blipFill>
        <p:spPr>
          <a:xfrm>
            <a:off x="786384" y="4343400"/>
            <a:ext cx="8101584" cy="2075688"/>
          </a:xfrm>
          <a:prstGeom prst="rect">
            <a:avLst/>
          </a:prstGeom>
        </p:spPr>
      </p:pic>
      <p:pic>
        <p:nvPicPr>
          <p:cNvPr id="6" name="Image 4" descr="preencoded.png"/>
          <p:cNvPicPr>
            <a:picLocks noChangeAspect="1"/>
          </p:cNvPicPr>
          <p:nvPr/>
        </p:nvPicPr>
        <p:blipFill>
          <a:blip r:embed="rId5"/>
          <a:stretch>
            <a:fillRect/>
          </a:stretch>
        </p:blipFill>
        <p:spPr>
          <a:xfrm>
            <a:off x="786384" y="6611112"/>
            <a:ext cx="8101584" cy="2075688"/>
          </a:xfrm>
          <a:prstGeom prst="rect">
            <a:avLst/>
          </a:prstGeom>
        </p:spPr>
      </p:pic>
      <p:sp>
        <p:nvSpPr>
          <p:cNvPr id="7" name="Text 0"/>
          <p:cNvSpPr/>
          <p:nvPr/>
        </p:nvSpPr>
        <p:spPr>
          <a:xfrm>
            <a:off x="795528" y="630936"/>
            <a:ext cx="8074152" cy="1207008"/>
          </a:xfrm>
          <a:prstGeom prst="rect">
            <a:avLst/>
          </a:prstGeom>
          <a:noFill/>
          <a:ln/>
        </p:spPr>
        <p:txBody>
          <a:bodyPr wrap="squar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Addressing Key Sustainability Issues</a:t>
            </a:r>
            <a:endParaRPr lang="en-US" sz="3790" dirty="0"/>
          </a:p>
        </p:txBody>
      </p:sp>
      <p:sp>
        <p:nvSpPr>
          <p:cNvPr id="8" name="Text 1"/>
          <p:cNvSpPr/>
          <p:nvPr/>
        </p:nvSpPr>
        <p:spPr>
          <a:xfrm>
            <a:off x="1042416" y="2331720"/>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Greenwashing Awareness</a:t>
            </a:r>
            <a:endParaRPr lang="en-US" sz="1890" dirty="0"/>
          </a:p>
        </p:txBody>
      </p:sp>
      <p:sp>
        <p:nvSpPr>
          <p:cNvPr id="9" name="Text 2"/>
          <p:cNvSpPr/>
          <p:nvPr/>
        </p:nvSpPr>
        <p:spPr>
          <a:xfrm>
            <a:off x="1042416" y="2770632"/>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Many brands mislead consumers with exaggerated sustainability claims, creating confusion and mistrust in the market.</a:t>
            </a:r>
            <a:endParaRPr lang="en-US" sz="1960" dirty="0"/>
          </a:p>
        </p:txBody>
      </p:sp>
      <p:sp>
        <p:nvSpPr>
          <p:cNvPr id="10" name="Text 3"/>
          <p:cNvSpPr/>
          <p:nvPr/>
        </p:nvSpPr>
        <p:spPr>
          <a:xfrm>
            <a:off x="1042416" y="4599432"/>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Lack of Transparency</a:t>
            </a:r>
            <a:endParaRPr lang="en-US" sz="1890" dirty="0"/>
          </a:p>
        </p:txBody>
      </p:sp>
      <p:sp>
        <p:nvSpPr>
          <p:cNvPr id="11" name="Text 4"/>
          <p:cNvSpPr/>
          <p:nvPr/>
        </p:nvSpPr>
        <p:spPr>
          <a:xfrm>
            <a:off x="1042416" y="5038344"/>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Consumers often struggle to find verified information about the environmental and ethical impacts of products, hindering eco-conscious choices.</a:t>
            </a:r>
            <a:endParaRPr lang="en-US" sz="1960" dirty="0"/>
          </a:p>
        </p:txBody>
      </p:sp>
      <p:sp>
        <p:nvSpPr>
          <p:cNvPr id="12" name="Text 5"/>
          <p:cNvSpPr/>
          <p:nvPr/>
        </p:nvSpPr>
        <p:spPr>
          <a:xfrm>
            <a:off x="1042416" y="6867144"/>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Informed Decision-Making</a:t>
            </a:r>
            <a:endParaRPr lang="en-US" sz="1890" dirty="0"/>
          </a:p>
        </p:txBody>
      </p:sp>
      <p:sp>
        <p:nvSpPr>
          <p:cNvPr id="13" name="Text 6"/>
          <p:cNvSpPr/>
          <p:nvPr/>
        </p:nvSpPr>
        <p:spPr>
          <a:xfrm>
            <a:off x="1042416" y="7306056"/>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GreenLens empowers consumers by providing accurate sustainability data on products, enabling smarter purchases that align with their values.</a:t>
            </a:r>
            <a:endParaRPr lang="en-US" sz="196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9902952"/>
          </a:xfrm>
          <a:prstGeom prst="rect">
            <a:avLst/>
          </a:prstGeom>
        </p:spPr>
      </p:pic>
      <p:pic>
        <p:nvPicPr>
          <p:cNvPr id="3" name="Image 1" descr="preencoded.png"/>
          <p:cNvPicPr>
            <a:picLocks noChangeAspect="1"/>
          </p:cNvPicPr>
          <p:nvPr/>
        </p:nvPicPr>
        <p:blipFill>
          <a:blip r:embed="rId4"/>
          <a:stretch>
            <a:fillRect/>
          </a:stretch>
        </p:blipFill>
        <p:spPr>
          <a:xfrm>
            <a:off x="2916936" y="4873752"/>
            <a:ext cx="8805672" cy="8805672"/>
          </a:xfrm>
          <a:prstGeom prst="rect">
            <a:avLst/>
          </a:prstGeom>
        </p:spPr>
      </p:pic>
      <p:pic>
        <p:nvPicPr>
          <p:cNvPr id="4" name="Image 2" descr="preencoded.png"/>
          <p:cNvPicPr>
            <a:picLocks noChangeAspect="1"/>
          </p:cNvPicPr>
          <p:nvPr/>
        </p:nvPicPr>
        <p:blipFill>
          <a:blip r:embed="rId5"/>
          <a:stretch>
            <a:fillRect/>
          </a:stretch>
        </p:blipFill>
        <p:spPr>
          <a:xfrm>
            <a:off x="2916936" y="4873752"/>
            <a:ext cx="8805672" cy="8805672"/>
          </a:xfrm>
          <a:prstGeom prst="rect">
            <a:avLst/>
          </a:prstGeom>
        </p:spPr>
      </p:pic>
      <p:pic>
        <p:nvPicPr>
          <p:cNvPr id="5" name="Image 3" descr="preencoded.png"/>
          <p:cNvPicPr>
            <a:picLocks noChangeAspect="1"/>
          </p:cNvPicPr>
          <p:nvPr/>
        </p:nvPicPr>
        <p:blipFill>
          <a:blip r:embed="rId6"/>
          <a:stretch>
            <a:fillRect/>
          </a:stretch>
        </p:blipFill>
        <p:spPr>
          <a:xfrm>
            <a:off x="2916936" y="4873752"/>
            <a:ext cx="8805672" cy="8805672"/>
          </a:xfrm>
          <a:prstGeom prst="rect">
            <a:avLst/>
          </a:prstGeom>
        </p:spPr>
      </p:pic>
      <p:sp>
        <p:nvSpPr>
          <p:cNvPr id="6" name="Text 0"/>
          <p:cNvSpPr/>
          <p:nvPr/>
        </p:nvSpPr>
        <p:spPr>
          <a:xfrm>
            <a:off x="795528" y="630936"/>
            <a:ext cx="13048488" cy="603504"/>
          </a:xfrm>
          <a:prstGeom prst="rect">
            <a:avLst/>
          </a:prstGeom>
          <a:noFill/>
          <a:ln/>
        </p:spPr>
        <p:txBody>
          <a:bodyPr wrap="non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Sustainability Product Insights</a:t>
            </a:r>
            <a:endParaRPr lang="en-US" sz="3790" dirty="0"/>
          </a:p>
        </p:txBody>
      </p:sp>
      <p:sp>
        <p:nvSpPr>
          <p:cNvPr id="7" name="Text 1"/>
          <p:cNvSpPr/>
          <p:nvPr/>
        </p:nvSpPr>
        <p:spPr>
          <a:xfrm>
            <a:off x="914400" y="3063240"/>
            <a:ext cx="3895344" cy="301752"/>
          </a:xfrm>
          <a:prstGeom prst="rect">
            <a:avLst/>
          </a:prstGeom>
          <a:noFill/>
          <a:ln/>
        </p:spPr>
        <p:txBody>
          <a:bodyPr wrap="none" lIns="0" tIns="0" rIns="0" bIns="0" rtlCol="0" anchor="ctr"/>
          <a:lstStyle/>
          <a:p>
            <a:pPr marL="0" indent="0" algn="ctr">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Product Scanning</a:t>
            </a:r>
            <a:endParaRPr lang="en-US" sz="1890" dirty="0"/>
          </a:p>
        </p:txBody>
      </p:sp>
      <p:sp>
        <p:nvSpPr>
          <p:cNvPr id="8" name="Text 2"/>
          <p:cNvSpPr/>
          <p:nvPr/>
        </p:nvSpPr>
        <p:spPr>
          <a:xfrm>
            <a:off x="914400" y="3621024"/>
            <a:ext cx="3895344" cy="1874520"/>
          </a:xfrm>
          <a:prstGeom prst="rect">
            <a:avLst/>
          </a:prstGeom>
          <a:noFill/>
          <a:ln/>
        </p:spPr>
        <p:txBody>
          <a:bodyPr wrap="square" lIns="0" tIns="0" rIns="0" bIns="0" rtlCol="0" anchor="ctr"/>
          <a:lstStyle/>
          <a:p>
            <a:pPr marL="0" indent="0" algn="ctr">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Users can quickly scan barcodes or QR codes to retrieve comprehensive sustainability information on products in real-time.</a:t>
            </a:r>
            <a:endParaRPr lang="en-US" sz="1960" dirty="0"/>
          </a:p>
        </p:txBody>
      </p:sp>
      <p:sp>
        <p:nvSpPr>
          <p:cNvPr id="9" name="Text 3"/>
          <p:cNvSpPr/>
          <p:nvPr/>
        </p:nvSpPr>
        <p:spPr>
          <a:xfrm>
            <a:off x="5376672" y="1737360"/>
            <a:ext cx="3895344" cy="301752"/>
          </a:xfrm>
          <a:prstGeom prst="rect">
            <a:avLst/>
          </a:prstGeom>
          <a:noFill/>
          <a:ln/>
        </p:spPr>
        <p:txBody>
          <a:bodyPr wrap="none" lIns="0" tIns="0" rIns="0" bIns="0" rtlCol="0" anchor="ctr"/>
          <a:lstStyle/>
          <a:p>
            <a:pPr marL="0" indent="0" algn="ctr">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Impact Metrics</a:t>
            </a:r>
            <a:endParaRPr lang="en-US" sz="1890" dirty="0"/>
          </a:p>
        </p:txBody>
      </p:sp>
      <p:sp>
        <p:nvSpPr>
          <p:cNvPr id="10" name="Text 4"/>
          <p:cNvSpPr/>
          <p:nvPr/>
        </p:nvSpPr>
        <p:spPr>
          <a:xfrm>
            <a:off x="5376672" y="2295144"/>
            <a:ext cx="3895344" cy="1874520"/>
          </a:xfrm>
          <a:prstGeom prst="rect">
            <a:avLst/>
          </a:prstGeom>
          <a:noFill/>
          <a:ln/>
        </p:spPr>
        <p:txBody>
          <a:bodyPr wrap="square" lIns="0" tIns="0" rIns="0" bIns="0" rtlCol="0" anchor="ctr"/>
          <a:lstStyle/>
          <a:p>
            <a:pPr marL="0" indent="0" algn="ctr">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The app rates products based on crucial factors such as carbon footprint, plastic content, ethical labor practices, and supply chain emissions.</a:t>
            </a:r>
            <a:endParaRPr lang="en-US" sz="1960" dirty="0"/>
          </a:p>
        </p:txBody>
      </p:sp>
      <p:sp>
        <p:nvSpPr>
          <p:cNvPr id="11" name="Text 5"/>
          <p:cNvSpPr/>
          <p:nvPr/>
        </p:nvSpPr>
        <p:spPr>
          <a:xfrm>
            <a:off x="4370832" y="7406640"/>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1</a:t>
            </a:r>
            <a:endParaRPr lang="en-US" sz="2450" dirty="0"/>
          </a:p>
        </p:txBody>
      </p:sp>
      <p:sp>
        <p:nvSpPr>
          <p:cNvPr id="12" name="Text 6"/>
          <p:cNvSpPr/>
          <p:nvPr/>
        </p:nvSpPr>
        <p:spPr>
          <a:xfrm>
            <a:off x="7232904" y="5751576"/>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2</a:t>
            </a:r>
            <a:endParaRPr lang="en-US" sz="2450" dirty="0"/>
          </a:p>
        </p:txBody>
      </p:sp>
      <p:sp>
        <p:nvSpPr>
          <p:cNvPr id="13" name="Text 7"/>
          <p:cNvSpPr/>
          <p:nvPr/>
        </p:nvSpPr>
        <p:spPr>
          <a:xfrm>
            <a:off x="9829800" y="3813048"/>
            <a:ext cx="3895344" cy="301752"/>
          </a:xfrm>
          <a:prstGeom prst="rect">
            <a:avLst/>
          </a:prstGeom>
          <a:noFill/>
          <a:ln/>
        </p:spPr>
        <p:txBody>
          <a:bodyPr wrap="none" lIns="0" tIns="0" rIns="0" bIns="0" rtlCol="0" anchor="ctr"/>
          <a:lstStyle/>
          <a:p>
            <a:pPr marL="0" indent="0" algn="ctr">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Brand Comparison</a:t>
            </a:r>
            <a:endParaRPr lang="en-US" sz="1890" dirty="0"/>
          </a:p>
        </p:txBody>
      </p:sp>
      <p:sp>
        <p:nvSpPr>
          <p:cNvPr id="14" name="Text 8"/>
          <p:cNvSpPr/>
          <p:nvPr/>
        </p:nvSpPr>
        <p:spPr>
          <a:xfrm>
            <a:off x="9829800" y="4361688"/>
            <a:ext cx="3895344" cy="1124712"/>
          </a:xfrm>
          <a:prstGeom prst="rect">
            <a:avLst/>
          </a:prstGeom>
          <a:noFill/>
          <a:ln/>
        </p:spPr>
        <p:txBody>
          <a:bodyPr wrap="square" lIns="0" tIns="0" rIns="0" bIns="0" rtlCol="0" anchor="ctr"/>
          <a:lstStyle/>
          <a:p>
            <a:pPr marL="0" indent="0" algn="ctr">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Users can compare different brands easily to choose truly sustainable alternatives.</a:t>
            </a:r>
            <a:endParaRPr lang="en-US" sz="1960" dirty="0"/>
          </a:p>
        </p:txBody>
      </p:sp>
      <p:sp>
        <p:nvSpPr>
          <p:cNvPr id="15" name="Text 9"/>
          <p:cNvSpPr/>
          <p:nvPr/>
        </p:nvSpPr>
        <p:spPr>
          <a:xfrm>
            <a:off x="10094976" y="7406640"/>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3</a:t>
            </a:r>
            <a:endParaRPr lang="en-US" sz="2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47688" y="2212848"/>
            <a:ext cx="7196328" cy="1417320"/>
          </a:xfrm>
          <a:prstGeom prst="rect">
            <a:avLst/>
          </a:prstGeom>
        </p:spPr>
      </p:pic>
      <p:pic>
        <p:nvPicPr>
          <p:cNvPr id="5" name="Image 3" descr="preencoded.png"/>
          <p:cNvPicPr>
            <a:picLocks noChangeAspect="1"/>
          </p:cNvPicPr>
          <p:nvPr/>
        </p:nvPicPr>
        <p:blipFill>
          <a:blip r:embed="rId5"/>
          <a:stretch>
            <a:fillRect/>
          </a:stretch>
        </p:blipFill>
        <p:spPr>
          <a:xfrm>
            <a:off x="6647688" y="3840480"/>
            <a:ext cx="7196328" cy="1417320"/>
          </a:xfrm>
          <a:prstGeom prst="rect">
            <a:avLst/>
          </a:prstGeom>
        </p:spPr>
      </p:pic>
      <p:pic>
        <p:nvPicPr>
          <p:cNvPr id="6" name="Image 4" descr="preencoded.png"/>
          <p:cNvPicPr>
            <a:picLocks noChangeAspect="1"/>
          </p:cNvPicPr>
          <p:nvPr/>
        </p:nvPicPr>
        <p:blipFill>
          <a:blip r:embed="rId5"/>
          <a:stretch>
            <a:fillRect/>
          </a:stretch>
        </p:blipFill>
        <p:spPr>
          <a:xfrm>
            <a:off x="6647688" y="5477256"/>
            <a:ext cx="7196328" cy="1417320"/>
          </a:xfrm>
          <a:prstGeom prst="rect">
            <a:avLst/>
          </a:prstGeom>
        </p:spPr>
      </p:pic>
      <p:pic>
        <p:nvPicPr>
          <p:cNvPr id="7" name="Image 5" descr="preencoded.png"/>
          <p:cNvPicPr>
            <a:picLocks noChangeAspect="1"/>
          </p:cNvPicPr>
          <p:nvPr/>
        </p:nvPicPr>
        <p:blipFill>
          <a:blip r:embed="rId6"/>
          <a:stretch>
            <a:fillRect/>
          </a:stretch>
        </p:blipFill>
        <p:spPr>
          <a:xfrm>
            <a:off x="7388352" y="2286000"/>
            <a:ext cx="6455664" cy="1417320"/>
          </a:xfrm>
          <a:prstGeom prst="rect">
            <a:avLst/>
          </a:prstGeom>
        </p:spPr>
      </p:pic>
      <p:pic>
        <p:nvPicPr>
          <p:cNvPr id="8" name="Image 6" descr="preencoded.png"/>
          <p:cNvPicPr>
            <a:picLocks noChangeAspect="1"/>
          </p:cNvPicPr>
          <p:nvPr/>
        </p:nvPicPr>
        <p:blipFill>
          <a:blip r:embed="rId6"/>
          <a:stretch>
            <a:fillRect/>
          </a:stretch>
        </p:blipFill>
        <p:spPr>
          <a:xfrm>
            <a:off x="7388352" y="3922776"/>
            <a:ext cx="6455664" cy="1417320"/>
          </a:xfrm>
          <a:prstGeom prst="rect">
            <a:avLst/>
          </a:prstGeom>
        </p:spPr>
      </p:pic>
      <p:pic>
        <p:nvPicPr>
          <p:cNvPr id="9" name="Image 7" descr="preencoded.png"/>
          <p:cNvPicPr>
            <a:picLocks noChangeAspect="1"/>
          </p:cNvPicPr>
          <p:nvPr/>
        </p:nvPicPr>
        <p:blipFill>
          <a:blip r:embed="rId6"/>
          <a:stretch>
            <a:fillRect/>
          </a:stretch>
        </p:blipFill>
        <p:spPr>
          <a:xfrm>
            <a:off x="7388352" y="5559552"/>
            <a:ext cx="6455664" cy="1417320"/>
          </a:xfrm>
          <a:prstGeom prst="rect">
            <a:avLst/>
          </a:prstGeom>
        </p:spPr>
      </p:pic>
      <p:pic>
        <p:nvPicPr>
          <p:cNvPr id="10" name="Image 8" descr="preencoded.png"/>
          <p:cNvPicPr>
            <a:picLocks noChangeAspect="1"/>
          </p:cNvPicPr>
          <p:nvPr/>
        </p:nvPicPr>
        <p:blipFill>
          <a:blip r:embed="rId7"/>
          <a:stretch>
            <a:fillRect/>
          </a:stretch>
        </p:blipFill>
        <p:spPr>
          <a:xfrm>
            <a:off x="6638544" y="2194560"/>
            <a:ext cx="548640" cy="548640"/>
          </a:xfrm>
          <a:prstGeom prst="rect">
            <a:avLst/>
          </a:prstGeom>
        </p:spPr>
      </p:pic>
      <p:pic>
        <p:nvPicPr>
          <p:cNvPr id="11" name="Image 9" descr="preencoded.png"/>
          <p:cNvPicPr>
            <a:picLocks noChangeAspect="1"/>
          </p:cNvPicPr>
          <p:nvPr/>
        </p:nvPicPr>
        <p:blipFill>
          <a:blip r:embed="rId7"/>
          <a:stretch>
            <a:fillRect/>
          </a:stretch>
        </p:blipFill>
        <p:spPr>
          <a:xfrm>
            <a:off x="6638544" y="3831336"/>
            <a:ext cx="548640" cy="548640"/>
          </a:xfrm>
          <a:prstGeom prst="rect">
            <a:avLst/>
          </a:prstGeom>
        </p:spPr>
      </p:pic>
      <p:pic>
        <p:nvPicPr>
          <p:cNvPr id="12" name="Image 10" descr="preencoded.png"/>
          <p:cNvPicPr>
            <a:picLocks noChangeAspect="1"/>
          </p:cNvPicPr>
          <p:nvPr/>
        </p:nvPicPr>
        <p:blipFill>
          <a:blip r:embed="rId7"/>
          <a:stretch>
            <a:fillRect/>
          </a:stretch>
        </p:blipFill>
        <p:spPr>
          <a:xfrm>
            <a:off x="6638544" y="5468112"/>
            <a:ext cx="548640" cy="548640"/>
          </a:xfrm>
          <a:prstGeom prst="rect">
            <a:avLst/>
          </a:prstGeom>
        </p:spPr>
      </p:pic>
      <p:sp>
        <p:nvSpPr>
          <p:cNvPr id="13" name="Text 0"/>
          <p:cNvSpPr/>
          <p:nvPr/>
        </p:nvSpPr>
        <p:spPr>
          <a:xfrm>
            <a:off x="6647688" y="1353312"/>
            <a:ext cx="7196328" cy="603504"/>
          </a:xfrm>
          <a:prstGeom prst="rect">
            <a:avLst/>
          </a:prstGeom>
          <a:noFill/>
          <a:ln/>
        </p:spPr>
        <p:txBody>
          <a:bodyPr wrap="non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Innovative Twist</a:t>
            </a:r>
            <a:endParaRPr lang="en-US" sz="3790" dirty="0"/>
          </a:p>
        </p:txBody>
      </p:sp>
      <p:sp>
        <p:nvSpPr>
          <p:cNvPr id="14" name="Text 1"/>
          <p:cNvSpPr/>
          <p:nvPr/>
        </p:nvSpPr>
        <p:spPr>
          <a:xfrm>
            <a:off x="6812280" y="2221992"/>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1</a:t>
            </a:r>
            <a:endParaRPr lang="en-US" sz="2670" dirty="0"/>
          </a:p>
        </p:txBody>
      </p:sp>
      <p:sp>
        <p:nvSpPr>
          <p:cNvPr id="15" name="Text 2"/>
          <p:cNvSpPr/>
          <p:nvPr/>
        </p:nvSpPr>
        <p:spPr>
          <a:xfrm>
            <a:off x="7388352" y="2286000"/>
            <a:ext cx="6455664"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AR Overlay Feature</a:t>
            </a:r>
            <a:endParaRPr lang="en-US" sz="1890" dirty="0"/>
          </a:p>
        </p:txBody>
      </p:sp>
      <p:sp>
        <p:nvSpPr>
          <p:cNvPr id="16" name="Text 3"/>
          <p:cNvSpPr/>
          <p:nvPr/>
        </p:nvSpPr>
        <p:spPr>
          <a:xfrm>
            <a:off x="6812280" y="384962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2</a:t>
            </a:r>
            <a:endParaRPr lang="en-US" sz="2670" dirty="0"/>
          </a:p>
        </p:txBody>
      </p:sp>
      <p:sp>
        <p:nvSpPr>
          <p:cNvPr id="17" name="Text 4"/>
          <p:cNvSpPr/>
          <p:nvPr/>
        </p:nvSpPr>
        <p:spPr>
          <a:xfrm>
            <a:off x="7388352" y="2788920"/>
            <a:ext cx="6455664"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Visualizes a product's lifecycle including origins and options.</a:t>
            </a:r>
            <a:endParaRPr lang="en-US" sz="1960" dirty="0"/>
          </a:p>
        </p:txBody>
      </p:sp>
      <p:sp>
        <p:nvSpPr>
          <p:cNvPr id="18" name="Text 5"/>
          <p:cNvSpPr/>
          <p:nvPr/>
        </p:nvSpPr>
        <p:spPr>
          <a:xfrm>
            <a:off x="7388352" y="3922776"/>
            <a:ext cx="6455664"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Eco-Friendly Suggestions</a:t>
            </a:r>
            <a:endParaRPr lang="en-US" sz="1890" dirty="0"/>
          </a:p>
        </p:txBody>
      </p:sp>
      <p:sp>
        <p:nvSpPr>
          <p:cNvPr id="19" name="Text 6"/>
          <p:cNvSpPr/>
          <p:nvPr/>
        </p:nvSpPr>
        <p:spPr>
          <a:xfrm>
            <a:off x="7388352" y="4425696"/>
            <a:ext cx="6455664"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Recommends sustainable alternatives nearby or online.</a:t>
            </a:r>
            <a:endParaRPr lang="en-US" sz="1960" dirty="0"/>
          </a:p>
        </p:txBody>
      </p:sp>
      <p:sp>
        <p:nvSpPr>
          <p:cNvPr id="20" name="Text 7"/>
          <p:cNvSpPr/>
          <p:nvPr/>
        </p:nvSpPr>
        <p:spPr>
          <a:xfrm>
            <a:off x="6812280" y="5486400"/>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3</a:t>
            </a:r>
            <a:endParaRPr lang="en-US" sz="2670" dirty="0"/>
          </a:p>
        </p:txBody>
      </p:sp>
      <p:sp>
        <p:nvSpPr>
          <p:cNvPr id="21" name="Text 8"/>
          <p:cNvSpPr/>
          <p:nvPr/>
        </p:nvSpPr>
        <p:spPr>
          <a:xfrm>
            <a:off x="7388352" y="5559552"/>
            <a:ext cx="6455664"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Gamification Element</a:t>
            </a:r>
            <a:endParaRPr lang="en-US" sz="1890" dirty="0"/>
          </a:p>
        </p:txBody>
      </p:sp>
      <p:sp>
        <p:nvSpPr>
          <p:cNvPr id="22" name="Text 9"/>
          <p:cNvSpPr/>
          <p:nvPr/>
        </p:nvSpPr>
        <p:spPr>
          <a:xfrm>
            <a:off x="7388352" y="6062472"/>
            <a:ext cx="6455664"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Users earn eco-points and badges for sustainable choices.</a:t>
            </a:r>
            <a:endParaRPr lang="en-US" sz="196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853928"/>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10853928"/>
          </a:xfrm>
          <a:prstGeom prst="rect">
            <a:avLst/>
          </a:prstGeom>
        </p:spPr>
      </p:pic>
      <p:pic>
        <p:nvPicPr>
          <p:cNvPr id="4" name="Image 2" descr="preencoded.png"/>
          <p:cNvPicPr>
            <a:picLocks noChangeAspect="1"/>
          </p:cNvPicPr>
          <p:nvPr/>
        </p:nvPicPr>
        <p:blipFill>
          <a:blip r:embed="rId5"/>
          <a:stretch>
            <a:fillRect/>
          </a:stretch>
        </p:blipFill>
        <p:spPr>
          <a:xfrm>
            <a:off x="786384" y="1472184"/>
            <a:ext cx="8101584" cy="2798064"/>
          </a:xfrm>
          <a:prstGeom prst="rect">
            <a:avLst/>
          </a:prstGeom>
        </p:spPr>
      </p:pic>
      <p:pic>
        <p:nvPicPr>
          <p:cNvPr id="5" name="Image 3" descr="preencoded.png"/>
          <p:cNvPicPr>
            <a:picLocks noChangeAspect="1"/>
          </p:cNvPicPr>
          <p:nvPr/>
        </p:nvPicPr>
        <p:blipFill>
          <a:blip r:embed="rId5"/>
          <a:stretch>
            <a:fillRect/>
          </a:stretch>
        </p:blipFill>
        <p:spPr>
          <a:xfrm>
            <a:off x="786384" y="4462272"/>
            <a:ext cx="8101584" cy="2798064"/>
          </a:xfrm>
          <a:prstGeom prst="rect">
            <a:avLst/>
          </a:prstGeom>
        </p:spPr>
      </p:pic>
      <p:pic>
        <p:nvPicPr>
          <p:cNvPr id="6" name="Image 4" descr="preencoded.png"/>
          <p:cNvPicPr>
            <a:picLocks noChangeAspect="1"/>
          </p:cNvPicPr>
          <p:nvPr/>
        </p:nvPicPr>
        <p:blipFill>
          <a:blip r:embed="rId5"/>
          <a:stretch>
            <a:fillRect/>
          </a:stretch>
        </p:blipFill>
        <p:spPr>
          <a:xfrm>
            <a:off x="786384" y="7452360"/>
            <a:ext cx="8101584" cy="2798064"/>
          </a:xfrm>
          <a:prstGeom prst="rect">
            <a:avLst/>
          </a:prstGeom>
        </p:spPr>
      </p:pic>
      <p:pic>
        <p:nvPicPr>
          <p:cNvPr id="7" name="Image 5" descr="preencoded.png"/>
          <p:cNvPicPr>
            <a:picLocks noChangeAspect="1"/>
          </p:cNvPicPr>
          <p:nvPr/>
        </p:nvPicPr>
        <p:blipFill>
          <a:blip r:embed="rId6"/>
          <a:stretch>
            <a:fillRect/>
          </a:stretch>
        </p:blipFill>
        <p:spPr>
          <a:xfrm>
            <a:off x="813816" y="2148840"/>
            <a:ext cx="8046720" cy="2084832"/>
          </a:xfrm>
          <a:prstGeom prst="rect">
            <a:avLst/>
          </a:prstGeom>
        </p:spPr>
      </p:pic>
      <p:pic>
        <p:nvPicPr>
          <p:cNvPr id="8" name="Image 6" descr="preencoded.png"/>
          <p:cNvPicPr>
            <a:picLocks noChangeAspect="1"/>
          </p:cNvPicPr>
          <p:nvPr/>
        </p:nvPicPr>
        <p:blipFill>
          <a:blip r:embed="rId6"/>
          <a:stretch>
            <a:fillRect/>
          </a:stretch>
        </p:blipFill>
        <p:spPr>
          <a:xfrm>
            <a:off x="813816" y="5138928"/>
            <a:ext cx="8046720" cy="2084832"/>
          </a:xfrm>
          <a:prstGeom prst="rect">
            <a:avLst/>
          </a:prstGeom>
        </p:spPr>
      </p:pic>
      <p:pic>
        <p:nvPicPr>
          <p:cNvPr id="9" name="Image 7" descr="preencoded.png"/>
          <p:cNvPicPr>
            <a:picLocks noChangeAspect="1"/>
          </p:cNvPicPr>
          <p:nvPr/>
        </p:nvPicPr>
        <p:blipFill>
          <a:blip r:embed="rId6"/>
          <a:stretch>
            <a:fillRect/>
          </a:stretch>
        </p:blipFill>
        <p:spPr>
          <a:xfrm>
            <a:off x="813816" y="8129016"/>
            <a:ext cx="8046720" cy="2084832"/>
          </a:xfrm>
          <a:prstGeom prst="rect">
            <a:avLst/>
          </a:prstGeom>
        </p:spPr>
      </p:pic>
      <p:pic>
        <p:nvPicPr>
          <p:cNvPr id="10" name="Image 8" descr="preencoded.png"/>
          <p:cNvPicPr>
            <a:picLocks noChangeAspect="1"/>
          </p:cNvPicPr>
          <p:nvPr/>
        </p:nvPicPr>
        <p:blipFill>
          <a:blip r:embed="rId7"/>
          <a:stretch>
            <a:fillRect/>
          </a:stretch>
        </p:blipFill>
        <p:spPr>
          <a:xfrm>
            <a:off x="786384" y="1453896"/>
            <a:ext cx="8101584" cy="713232"/>
          </a:xfrm>
          <a:prstGeom prst="rect">
            <a:avLst/>
          </a:prstGeom>
        </p:spPr>
      </p:pic>
      <p:pic>
        <p:nvPicPr>
          <p:cNvPr id="11" name="Image 9" descr="preencoded.png"/>
          <p:cNvPicPr>
            <a:picLocks noChangeAspect="1"/>
          </p:cNvPicPr>
          <p:nvPr/>
        </p:nvPicPr>
        <p:blipFill>
          <a:blip r:embed="rId7"/>
          <a:stretch>
            <a:fillRect/>
          </a:stretch>
        </p:blipFill>
        <p:spPr>
          <a:xfrm>
            <a:off x="786384" y="4443984"/>
            <a:ext cx="8101584" cy="713232"/>
          </a:xfrm>
          <a:prstGeom prst="rect">
            <a:avLst/>
          </a:prstGeom>
        </p:spPr>
      </p:pic>
      <p:pic>
        <p:nvPicPr>
          <p:cNvPr id="12" name="Image 10" descr="preencoded.png"/>
          <p:cNvPicPr>
            <a:picLocks noChangeAspect="1"/>
          </p:cNvPicPr>
          <p:nvPr/>
        </p:nvPicPr>
        <p:blipFill>
          <a:blip r:embed="rId7"/>
          <a:stretch>
            <a:fillRect/>
          </a:stretch>
        </p:blipFill>
        <p:spPr>
          <a:xfrm>
            <a:off x="786384" y="7434072"/>
            <a:ext cx="8101584" cy="713232"/>
          </a:xfrm>
          <a:prstGeom prst="rect">
            <a:avLst/>
          </a:prstGeom>
        </p:spPr>
      </p:pic>
      <p:sp>
        <p:nvSpPr>
          <p:cNvPr id="13" name="Text 0"/>
          <p:cNvSpPr/>
          <p:nvPr/>
        </p:nvSpPr>
        <p:spPr>
          <a:xfrm>
            <a:off x="795528" y="630936"/>
            <a:ext cx="8074152" cy="603504"/>
          </a:xfrm>
          <a:prstGeom prst="rect">
            <a:avLst/>
          </a:prstGeom>
          <a:noFill/>
          <a:ln/>
        </p:spPr>
        <p:txBody>
          <a:bodyPr wrap="non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Impact of GreenLens</a:t>
            </a:r>
            <a:endParaRPr lang="en-US" sz="3790" dirty="0"/>
          </a:p>
        </p:txBody>
      </p:sp>
      <p:sp>
        <p:nvSpPr>
          <p:cNvPr id="14" name="Text 1"/>
          <p:cNvSpPr/>
          <p:nvPr/>
        </p:nvSpPr>
        <p:spPr>
          <a:xfrm>
            <a:off x="1042416" y="2377440"/>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Sustainable Consumer Habits</a:t>
            </a:r>
            <a:endParaRPr lang="en-US" sz="1890" dirty="0"/>
          </a:p>
        </p:txBody>
      </p:sp>
      <p:sp>
        <p:nvSpPr>
          <p:cNvPr id="15" name="Text 2"/>
          <p:cNvSpPr/>
          <p:nvPr/>
        </p:nvSpPr>
        <p:spPr>
          <a:xfrm>
            <a:off x="1042416" y="2880360"/>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GreenLens promotes more environmentally responsible purchasing behaviors, leading to a positive shift in consumer habits.</a:t>
            </a:r>
            <a:endParaRPr lang="en-US" sz="1960" dirty="0"/>
          </a:p>
        </p:txBody>
      </p:sp>
      <p:sp>
        <p:nvSpPr>
          <p:cNvPr id="16" name="Text 3"/>
          <p:cNvSpPr/>
          <p:nvPr/>
        </p:nvSpPr>
        <p:spPr>
          <a:xfrm>
            <a:off x="4736592" y="156362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1</a:t>
            </a:r>
            <a:endParaRPr lang="en-US" sz="2670" dirty="0"/>
          </a:p>
        </p:txBody>
      </p:sp>
      <p:sp>
        <p:nvSpPr>
          <p:cNvPr id="17" name="Text 4"/>
          <p:cNvSpPr/>
          <p:nvPr/>
        </p:nvSpPr>
        <p:spPr>
          <a:xfrm>
            <a:off x="1042416" y="5367528"/>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Reduced Greenwashing</a:t>
            </a:r>
            <a:endParaRPr lang="en-US" sz="1890" dirty="0"/>
          </a:p>
        </p:txBody>
      </p:sp>
      <p:sp>
        <p:nvSpPr>
          <p:cNvPr id="18" name="Text 5"/>
          <p:cNvSpPr/>
          <p:nvPr/>
        </p:nvSpPr>
        <p:spPr>
          <a:xfrm>
            <a:off x="1042416" y="5870448"/>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By providing authentic data, the app diminishes the prevalence of misleading marketing claims and holds companies accountable.</a:t>
            </a:r>
            <a:endParaRPr lang="en-US" sz="1960" dirty="0"/>
          </a:p>
        </p:txBody>
      </p:sp>
      <p:sp>
        <p:nvSpPr>
          <p:cNvPr id="19" name="Text 6"/>
          <p:cNvSpPr/>
          <p:nvPr/>
        </p:nvSpPr>
        <p:spPr>
          <a:xfrm>
            <a:off x="4736592" y="4553712"/>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2</a:t>
            </a:r>
            <a:endParaRPr lang="en-US" sz="2670" dirty="0"/>
          </a:p>
        </p:txBody>
      </p:sp>
      <p:sp>
        <p:nvSpPr>
          <p:cNvPr id="20" name="Text 7"/>
          <p:cNvSpPr/>
          <p:nvPr/>
        </p:nvSpPr>
        <p:spPr>
          <a:xfrm>
            <a:off x="1042416" y="8357616"/>
            <a:ext cx="758952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Ethical Production Encouragement</a:t>
            </a:r>
            <a:endParaRPr lang="en-US" sz="1890" dirty="0"/>
          </a:p>
        </p:txBody>
      </p:sp>
      <p:sp>
        <p:nvSpPr>
          <p:cNvPr id="21" name="Text 8"/>
          <p:cNvSpPr/>
          <p:nvPr/>
        </p:nvSpPr>
        <p:spPr>
          <a:xfrm>
            <a:off x="4736592" y="7543800"/>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242424"/>
                </a:solidFill>
                <a:latin typeface="思源黑体-思源黑体-Regular" pitchFamily="34" charset="0"/>
                <a:ea typeface="思源黑体-思源黑体-Regular" pitchFamily="34" charset="-122"/>
                <a:cs typeface="思源黑体-思源黑体-Regular" pitchFamily="34" charset="-120"/>
              </a:rPr>
              <a:t>3</a:t>
            </a:r>
            <a:endParaRPr lang="en-US" sz="2670" dirty="0"/>
          </a:p>
        </p:txBody>
      </p:sp>
      <p:sp>
        <p:nvSpPr>
          <p:cNvPr id="22" name="Text 9"/>
          <p:cNvSpPr/>
          <p:nvPr/>
        </p:nvSpPr>
        <p:spPr>
          <a:xfrm>
            <a:off x="1042416" y="8869680"/>
            <a:ext cx="7589520"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Increased consumer awareness drives brands to adopt transparent and ethical production practices, fostering a culture of responsibility.</a:t>
            </a:r>
            <a:endParaRPr lang="en-US" sz="196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695944"/>
          </a:xfrm>
          <a:prstGeom prst="rect">
            <a:avLst/>
          </a:prstGeom>
        </p:spPr>
      </p:pic>
      <p:pic>
        <p:nvPicPr>
          <p:cNvPr id="3" name="Image 1" descr="preencoded.png"/>
          <p:cNvPicPr>
            <a:picLocks noChangeAspect="1"/>
          </p:cNvPicPr>
          <p:nvPr/>
        </p:nvPicPr>
        <p:blipFill>
          <a:blip r:embed="rId4"/>
          <a:stretch>
            <a:fillRect/>
          </a:stretch>
        </p:blipFill>
        <p:spPr>
          <a:xfrm>
            <a:off x="4754880" y="2212848"/>
            <a:ext cx="5138928" cy="5138928"/>
          </a:xfrm>
          <a:prstGeom prst="rect">
            <a:avLst/>
          </a:prstGeom>
        </p:spPr>
      </p:pic>
      <p:pic>
        <p:nvPicPr>
          <p:cNvPr id="4" name="Image 2" descr="preencoded.png"/>
          <p:cNvPicPr>
            <a:picLocks noChangeAspect="1"/>
          </p:cNvPicPr>
          <p:nvPr/>
        </p:nvPicPr>
        <p:blipFill>
          <a:blip r:embed="rId5"/>
          <a:stretch>
            <a:fillRect/>
          </a:stretch>
        </p:blipFill>
        <p:spPr>
          <a:xfrm>
            <a:off x="4754880" y="2212848"/>
            <a:ext cx="5138928" cy="5138928"/>
          </a:xfrm>
          <a:prstGeom prst="rect">
            <a:avLst/>
          </a:prstGeom>
        </p:spPr>
      </p:pic>
      <p:pic>
        <p:nvPicPr>
          <p:cNvPr id="5" name="Image 3" descr="preencoded.png"/>
          <p:cNvPicPr>
            <a:picLocks noChangeAspect="1"/>
          </p:cNvPicPr>
          <p:nvPr/>
        </p:nvPicPr>
        <p:blipFill>
          <a:blip r:embed="rId6"/>
          <a:stretch>
            <a:fillRect/>
          </a:stretch>
        </p:blipFill>
        <p:spPr>
          <a:xfrm>
            <a:off x="4754880" y="2212848"/>
            <a:ext cx="5138928" cy="5138928"/>
          </a:xfrm>
          <a:prstGeom prst="rect">
            <a:avLst/>
          </a:prstGeom>
        </p:spPr>
      </p:pic>
      <p:sp>
        <p:nvSpPr>
          <p:cNvPr id="6" name="Text 0"/>
          <p:cNvSpPr/>
          <p:nvPr/>
        </p:nvSpPr>
        <p:spPr>
          <a:xfrm>
            <a:off x="795528" y="630936"/>
            <a:ext cx="13048488" cy="603504"/>
          </a:xfrm>
          <a:prstGeom prst="rect">
            <a:avLst/>
          </a:prstGeom>
          <a:noFill/>
          <a:ln/>
        </p:spPr>
        <p:txBody>
          <a:bodyPr wrap="non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Future Enhancements</a:t>
            </a:r>
            <a:endParaRPr lang="en-US" sz="3790" dirty="0"/>
          </a:p>
        </p:txBody>
      </p:sp>
      <p:sp>
        <p:nvSpPr>
          <p:cNvPr id="7" name="Text 1"/>
          <p:cNvSpPr/>
          <p:nvPr/>
        </p:nvSpPr>
        <p:spPr>
          <a:xfrm>
            <a:off x="914400" y="3227832"/>
            <a:ext cx="3054096" cy="603504"/>
          </a:xfrm>
          <a:prstGeom prst="rect">
            <a:avLst/>
          </a:prstGeom>
          <a:noFill/>
          <a:ln/>
        </p:spPr>
        <p:txBody>
          <a:bodyPr wrap="square" lIns="0" tIns="0" rIns="0" bIns="0" rtlCol="0" anchor="ctr"/>
          <a:lstStyle/>
          <a:p>
            <a:pPr marL="0" indent="0" algn="r">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Integration with Shopping Platforms</a:t>
            </a:r>
            <a:endParaRPr lang="en-US" sz="1890" dirty="0"/>
          </a:p>
        </p:txBody>
      </p:sp>
      <p:sp>
        <p:nvSpPr>
          <p:cNvPr id="8" name="Text 2"/>
          <p:cNvSpPr/>
          <p:nvPr/>
        </p:nvSpPr>
        <p:spPr>
          <a:xfrm>
            <a:off x="914400" y="4087368"/>
            <a:ext cx="3054096" cy="2249424"/>
          </a:xfrm>
          <a:prstGeom prst="rect">
            <a:avLst/>
          </a:prstGeom>
          <a:noFill/>
          <a:ln/>
        </p:spPr>
        <p:txBody>
          <a:bodyPr wrap="square" lIns="0" tIns="0" rIns="0" bIns="0" rtlCol="0" anchor="ctr"/>
          <a:lstStyle/>
          <a:p>
            <a:pPr marL="0" indent="0" algn="r">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Future updates may include direct integration with popular online shopping platforms for seamless eco-friendly purchasing.</a:t>
            </a:r>
            <a:endParaRPr lang="en-US" sz="1960" dirty="0"/>
          </a:p>
        </p:txBody>
      </p:sp>
      <p:sp>
        <p:nvSpPr>
          <p:cNvPr id="9" name="Text 3"/>
          <p:cNvSpPr/>
          <p:nvPr/>
        </p:nvSpPr>
        <p:spPr>
          <a:xfrm>
            <a:off x="5907024" y="4553712"/>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1</a:t>
            </a:r>
            <a:endParaRPr lang="en-US" sz="2450" dirty="0"/>
          </a:p>
        </p:txBody>
      </p:sp>
      <p:sp>
        <p:nvSpPr>
          <p:cNvPr id="10" name="Text 4"/>
          <p:cNvSpPr/>
          <p:nvPr/>
        </p:nvSpPr>
        <p:spPr>
          <a:xfrm>
            <a:off x="7891272" y="3410712"/>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2</a:t>
            </a:r>
            <a:endParaRPr lang="en-US" sz="2450" dirty="0"/>
          </a:p>
        </p:txBody>
      </p:sp>
      <p:sp>
        <p:nvSpPr>
          <p:cNvPr id="11" name="Text 5"/>
          <p:cNvSpPr/>
          <p:nvPr/>
        </p:nvSpPr>
        <p:spPr>
          <a:xfrm>
            <a:off x="7891272" y="5705856"/>
            <a:ext cx="182880" cy="448056"/>
          </a:xfrm>
          <a:prstGeom prst="rect">
            <a:avLst/>
          </a:prstGeom>
          <a:noFill/>
          <a:ln/>
        </p:spPr>
        <p:txBody>
          <a:bodyPr wrap="none" lIns="0" tIns="0" rIns="0" bIns="0" rtlCol="0" anchor="ctr"/>
          <a:lstStyle/>
          <a:p>
            <a:pPr marL="0" indent="0" algn="l">
              <a:lnSpc>
                <a:spcPts val="2940"/>
              </a:lnSpc>
              <a:buNone/>
            </a:pPr>
            <a:r>
              <a:rPr lang="en-US" sz="2450" dirty="0">
                <a:solidFill>
                  <a:srgbClr val="242424"/>
                </a:solidFill>
                <a:latin typeface="思源黑体-思源黑体-Regular" pitchFamily="34" charset="0"/>
                <a:ea typeface="思源黑体-思源黑体-Regular" pitchFamily="34" charset="-122"/>
                <a:cs typeface="思源黑体-思源黑体-Regular" pitchFamily="34" charset="-120"/>
              </a:rPr>
              <a:t>3</a:t>
            </a:r>
            <a:endParaRPr lang="en-US" sz="2450" dirty="0"/>
          </a:p>
        </p:txBody>
      </p:sp>
      <p:sp>
        <p:nvSpPr>
          <p:cNvPr id="12" name="Text 6"/>
          <p:cNvSpPr/>
          <p:nvPr/>
        </p:nvSpPr>
        <p:spPr>
          <a:xfrm>
            <a:off x="10222992" y="1737360"/>
            <a:ext cx="3502152"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Community Insights</a:t>
            </a:r>
            <a:endParaRPr lang="en-US" sz="1890" dirty="0"/>
          </a:p>
        </p:txBody>
      </p:sp>
      <p:sp>
        <p:nvSpPr>
          <p:cNvPr id="13" name="Text 7"/>
          <p:cNvSpPr/>
          <p:nvPr/>
        </p:nvSpPr>
        <p:spPr>
          <a:xfrm>
            <a:off x="10222992" y="2295144"/>
            <a:ext cx="3502152" cy="2249424"/>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Adding user-generated reviews and insights will enhance credibility and assist others in making informed decisions about products.</a:t>
            </a:r>
            <a:endParaRPr lang="en-US" sz="1960" dirty="0"/>
          </a:p>
        </p:txBody>
      </p:sp>
      <p:sp>
        <p:nvSpPr>
          <p:cNvPr id="14" name="Text 8"/>
          <p:cNvSpPr/>
          <p:nvPr/>
        </p:nvSpPr>
        <p:spPr>
          <a:xfrm>
            <a:off x="10222992" y="5394960"/>
            <a:ext cx="3502152"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Partnerships</a:t>
            </a:r>
            <a:endParaRPr lang="en-US" sz="1890" dirty="0"/>
          </a:p>
        </p:txBody>
      </p:sp>
      <p:sp>
        <p:nvSpPr>
          <p:cNvPr id="15" name="Text 9"/>
          <p:cNvSpPr/>
          <p:nvPr/>
        </p:nvSpPr>
        <p:spPr>
          <a:xfrm>
            <a:off x="10222992" y="5952744"/>
            <a:ext cx="3502152" cy="1874520"/>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Collaborating with verified sustainability organizations can enhance the app's data accuracy and expand its credibility in the market.</a:t>
            </a:r>
            <a:endParaRPr lang="en-US" sz="196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68096" y="2523744"/>
            <a:ext cx="4261104" cy="2139696"/>
          </a:xfrm>
          <a:prstGeom prst="rect">
            <a:avLst/>
          </a:prstGeom>
        </p:spPr>
      </p:pic>
      <p:pic>
        <p:nvPicPr>
          <p:cNvPr id="5" name="Image 3" descr="preencoded.png"/>
          <p:cNvPicPr>
            <a:picLocks noChangeAspect="1"/>
          </p:cNvPicPr>
          <p:nvPr/>
        </p:nvPicPr>
        <p:blipFill>
          <a:blip r:embed="rId6"/>
          <a:stretch>
            <a:fillRect/>
          </a:stretch>
        </p:blipFill>
        <p:spPr>
          <a:xfrm>
            <a:off x="768096" y="4818888"/>
            <a:ext cx="6473952" cy="1764792"/>
          </a:xfrm>
          <a:prstGeom prst="rect">
            <a:avLst/>
          </a:prstGeom>
        </p:spPr>
      </p:pic>
      <p:pic>
        <p:nvPicPr>
          <p:cNvPr id="6" name="Image 4" descr="preencoded.png"/>
          <p:cNvPicPr>
            <a:picLocks noChangeAspect="1"/>
          </p:cNvPicPr>
          <p:nvPr/>
        </p:nvPicPr>
        <p:blipFill>
          <a:blip r:embed="rId5"/>
          <a:stretch>
            <a:fillRect/>
          </a:stretch>
        </p:blipFill>
        <p:spPr>
          <a:xfrm>
            <a:off x="5193792" y="2523744"/>
            <a:ext cx="4261104" cy="2139696"/>
          </a:xfrm>
          <a:prstGeom prst="rect">
            <a:avLst/>
          </a:prstGeom>
        </p:spPr>
      </p:pic>
      <p:pic>
        <p:nvPicPr>
          <p:cNvPr id="7" name="Image 5" descr="preencoded.png"/>
          <p:cNvPicPr>
            <a:picLocks noChangeAspect="1"/>
          </p:cNvPicPr>
          <p:nvPr/>
        </p:nvPicPr>
        <p:blipFill>
          <a:blip r:embed="rId6"/>
          <a:stretch>
            <a:fillRect/>
          </a:stretch>
        </p:blipFill>
        <p:spPr>
          <a:xfrm>
            <a:off x="7406640" y="4818888"/>
            <a:ext cx="6473952" cy="1764792"/>
          </a:xfrm>
          <a:prstGeom prst="rect">
            <a:avLst/>
          </a:prstGeom>
        </p:spPr>
      </p:pic>
      <p:pic>
        <p:nvPicPr>
          <p:cNvPr id="8" name="Image 6" descr="preencoded.png"/>
          <p:cNvPicPr>
            <a:picLocks noChangeAspect="1"/>
          </p:cNvPicPr>
          <p:nvPr/>
        </p:nvPicPr>
        <p:blipFill>
          <a:blip r:embed="rId5"/>
          <a:stretch>
            <a:fillRect/>
          </a:stretch>
        </p:blipFill>
        <p:spPr>
          <a:xfrm>
            <a:off x="9619488" y="2523744"/>
            <a:ext cx="4261104" cy="2139696"/>
          </a:xfrm>
          <a:prstGeom prst="rect">
            <a:avLst/>
          </a:prstGeom>
        </p:spPr>
      </p:pic>
      <p:sp>
        <p:nvSpPr>
          <p:cNvPr id="9" name="Text 0"/>
          <p:cNvSpPr/>
          <p:nvPr/>
        </p:nvSpPr>
        <p:spPr>
          <a:xfrm>
            <a:off x="795528" y="1691640"/>
            <a:ext cx="13048488" cy="603504"/>
          </a:xfrm>
          <a:prstGeom prst="rect">
            <a:avLst/>
          </a:prstGeom>
          <a:noFill/>
          <a:ln/>
        </p:spPr>
        <p:txBody>
          <a:bodyPr wrap="none" lIns="0" tIns="0" rIns="0" bIns="0" rtlCol="0" anchor="ctr"/>
          <a:lstStyle/>
          <a:p>
            <a:pPr marL="0" indent="0" algn="l">
              <a:lnSpc>
                <a:spcPts val="4740"/>
              </a:lnSpc>
              <a:buNone/>
            </a:pPr>
            <a:r>
              <a:rPr lang="en-US" sz="3790" dirty="0">
                <a:solidFill>
                  <a:srgbClr val="142F2E"/>
                </a:solidFill>
                <a:latin typeface="思源黑体-思源黑体-Medium" pitchFamily="34" charset="0"/>
                <a:ea typeface="思源黑体-思源黑体-Medium" pitchFamily="34" charset="-122"/>
                <a:cs typeface="思源黑体-思源黑体-Medium" pitchFamily="34" charset="-120"/>
              </a:rPr>
              <a:t>Conclusion</a:t>
            </a:r>
            <a:endParaRPr lang="en-US" sz="3790" dirty="0"/>
          </a:p>
        </p:txBody>
      </p:sp>
      <p:sp>
        <p:nvSpPr>
          <p:cNvPr id="10" name="Text 1"/>
          <p:cNvSpPr/>
          <p:nvPr/>
        </p:nvSpPr>
        <p:spPr>
          <a:xfrm>
            <a:off x="1051560" y="2807208"/>
            <a:ext cx="3685032"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Revolutionizing Choices</a:t>
            </a:r>
            <a:endParaRPr lang="en-US" sz="1890" dirty="0"/>
          </a:p>
        </p:txBody>
      </p:sp>
      <p:sp>
        <p:nvSpPr>
          <p:cNvPr id="11" name="Text 2"/>
          <p:cNvSpPr/>
          <p:nvPr/>
        </p:nvSpPr>
        <p:spPr>
          <a:xfrm>
            <a:off x="1051560" y="3246120"/>
            <a:ext cx="3685032"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GreenLens changes the way consumers choose products.</a:t>
            </a:r>
            <a:endParaRPr lang="en-US" sz="1960" dirty="0"/>
          </a:p>
        </p:txBody>
      </p:sp>
      <p:sp>
        <p:nvSpPr>
          <p:cNvPr id="12" name="Text 3"/>
          <p:cNvSpPr/>
          <p:nvPr/>
        </p:nvSpPr>
        <p:spPr>
          <a:xfrm>
            <a:off x="1051560" y="5102352"/>
            <a:ext cx="589788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Empowering Users</a:t>
            </a:r>
            <a:endParaRPr lang="en-US" sz="1890" dirty="0"/>
          </a:p>
        </p:txBody>
      </p:sp>
      <p:sp>
        <p:nvSpPr>
          <p:cNvPr id="13" name="Text 4"/>
          <p:cNvSpPr/>
          <p:nvPr/>
        </p:nvSpPr>
        <p:spPr>
          <a:xfrm>
            <a:off x="1051560" y="5541264"/>
            <a:ext cx="5897880"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Users can make informed, eco-conscious decisions.</a:t>
            </a:r>
            <a:endParaRPr lang="en-US" sz="1960" dirty="0"/>
          </a:p>
        </p:txBody>
      </p:sp>
      <p:sp>
        <p:nvSpPr>
          <p:cNvPr id="14" name="Text 5"/>
          <p:cNvSpPr/>
          <p:nvPr/>
        </p:nvSpPr>
        <p:spPr>
          <a:xfrm>
            <a:off x="5477256" y="2807208"/>
            <a:ext cx="3685032"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Tackling Greenwashing</a:t>
            </a:r>
            <a:endParaRPr lang="en-US" sz="1890" dirty="0"/>
          </a:p>
        </p:txBody>
      </p:sp>
      <p:sp>
        <p:nvSpPr>
          <p:cNvPr id="15" name="Text 6"/>
          <p:cNvSpPr/>
          <p:nvPr/>
        </p:nvSpPr>
        <p:spPr>
          <a:xfrm>
            <a:off x="5477256" y="3246120"/>
            <a:ext cx="3685032"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The platform addresses misleading environmental claims.</a:t>
            </a:r>
            <a:endParaRPr lang="en-US" sz="1960" dirty="0"/>
          </a:p>
        </p:txBody>
      </p:sp>
      <p:sp>
        <p:nvSpPr>
          <p:cNvPr id="16" name="Text 7"/>
          <p:cNvSpPr/>
          <p:nvPr/>
        </p:nvSpPr>
        <p:spPr>
          <a:xfrm>
            <a:off x="7690104" y="5102352"/>
            <a:ext cx="5897880"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Fostering a Healthier Planet</a:t>
            </a:r>
            <a:endParaRPr lang="en-US" sz="1890" dirty="0"/>
          </a:p>
        </p:txBody>
      </p:sp>
      <p:sp>
        <p:nvSpPr>
          <p:cNvPr id="17" name="Text 8"/>
          <p:cNvSpPr/>
          <p:nvPr/>
        </p:nvSpPr>
        <p:spPr>
          <a:xfrm>
            <a:off x="7690104" y="5541264"/>
            <a:ext cx="5897880" cy="749808"/>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The ultimate goal is creating a sustainable environment for future generations.</a:t>
            </a:r>
            <a:endParaRPr lang="en-US" sz="1960" dirty="0"/>
          </a:p>
        </p:txBody>
      </p:sp>
      <p:sp>
        <p:nvSpPr>
          <p:cNvPr id="18" name="Text 9"/>
          <p:cNvSpPr/>
          <p:nvPr/>
        </p:nvSpPr>
        <p:spPr>
          <a:xfrm>
            <a:off x="9902952" y="2807208"/>
            <a:ext cx="3685032" cy="301752"/>
          </a:xfrm>
          <a:prstGeom prst="rect">
            <a:avLst/>
          </a:prstGeom>
          <a:noFill/>
          <a:ln/>
        </p:spPr>
        <p:txBody>
          <a:bodyPr wrap="none" lIns="0" tIns="0" rIns="0" bIns="0" rtlCol="0" anchor="ctr"/>
          <a:lstStyle/>
          <a:p>
            <a:pPr marL="0" indent="0" algn="l">
              <a:lnSpc>
                <a:spcPts val="2370"/>
              </a:lnSpc>
              <a:buNone/>
            </a:pPr>
            <a:r>
              <a:rPr lang="en-US" sz="1890" dirty="0">
                <a:solidFill>
                  <a:srgbClr val="245257"/>
                </a:solidFill>
                <a:latin typeface="思源黑体-思源黑体-Medium" pitchFamily="34" charset="0"/>
                <a:ea typeface="思源黑体-思源黑体-Medium" pitchFamily="34" charset="-122"/>
                <a:cs typeface="思源黑体-思源黑体-Medium" pitchFamily="34" charset="-120"/>
              </a:rPr>
              <a:t>Promoting Transparency</a:t>
            </a:r>
            <a:endParaRPr lang="en-US" sz="1890" dirty="0"/>
          </a:p>
        </p:txBody>
      </p:sp>
      <p:sp>
        <p:nvSpPr>
          <p:cNvPr id="19" name="Text 10"/>
          <p:cNvSpPr/>
          <p:nvPr/>
        </p:nvSpPr>
        <p:spPr>
          <a:xfrm>
            <a:off x="9902952" y="3246120"/>
            <a:ext cx="3685032" cy="1124712"/>
          </a:xfrm>
          <a:prstGeom prst="rect">
            <a:avLst/>
          </a:prstGeom>
          <a:noFill/>
          <a:ln/>
        </p:spPr>
        <p:txBody>
          <a:bodyPr wrap="square" lIns="0" tIns="0" rIns="0" bIns="0" rtlCol="0" anchor="ctr"/>
          <a:lstStyle/>
          <a:p>
            <a:pPr marL="0" indent="0" algn="l">
              <a:lnSpc>
                <a:spcPts val="2940"/>
              </a:lnSpc>
              <a:buNone/>
            </a:pPr>
            <a:r>
              <a:rPr lang="en-US" sz="1960" dirty="0">
                <a:solidFill>
                  <a:srgbClr val="245257"/>
                </a:solidFill>
                <a:latin typeface="思源黑体-思源黑体-Regular" pitchFamily="34" charset="0"/>
                <a:ea typeface="思源黑体-思源黑体-Regular" pitchFamily="34" charset="-122"/>
                <a:cs typeface="思源黑体-思源黑体-Regular" pitchFamily="34" charset="-120"/>
              </a:rPr>
              <a:t>It encourages brands to disclose their sustainability efforts.</a:t>
            </a:r>
            <a:endParaRPr lang="en-US" sz="196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E302EA-F7B2-BBB5-79FF-5082413A626C}"/>
              </a:ext>
            </a:extLst>
          </p:cNvPr>
          <p:cNvSpPr txBox="1"/>
          <p:nvPr/>
        </p:nvSpPr>
        <p:spPr>
          <a:xfrm>
            <a:off x="2413731" y="1838755"/>
            <a:ext cx="8825023" cy="1323439"/>
          </a:xfrm>
          <a:prstGeom prst="rect">
            <a:avLst/>
          </a:prstGeom>
          <a:noFill/>
        </p:spPr>
        <p:txBody>
          <a:bodyPr wrap="square">
            <a:spAutoFit/>
          </a:bodyPr>
          <a:lstStyle/>
          <a:p>
            <a:r>
              <a:rPr lang="en-IN" sz="8000" b="1" i="1" dirty="0">
                <a:latin typeface="Castellar" panose="020A0402060406010301" pitchFamily="18" charset="0"/>
              </a:rPr>
              <a:t>Thank You</a:t>
            </a:r>
          </a:p>
        </p:txBody>
      </p:sp>
      <p:sp>
        <p:nvSpPr>
          <p:cNvPr id="4" name="TextBox 3">
            <a:extLst>
              <a:ext uri="{FF2B5EF4-FFF2-40B4-BE49-F238E27FC236}">
                <a16:creationId xmlns:a16="http://schemas.microsoft.com/office/drawing/2014/main" id="{67679630-D9CE-34E2-25F9-ED8AB745A518}"/>
              </a:ext>
            </a:extLst>
          </p:cNvPr>
          <p:cNvSpPr txBox="1"/>
          <p:nvPr/>
        </p:nvSpPr>
        <p:spPr>
          <a:xfrm>
            <a:off x="3311898" y="4600533"/>
            <a:ext cx="7321296" cy="2554545"/>
          </a:xfrm>
          <a:prstGeom prst="rect">
            <a:avLst/>
          </a:prstGeom>
          <a:noFill/>
        </p:spPr>
        <p:txBody>
          <a:bodyPr wrap="square">
            <a:spAutoFit/>
          </a:bodyPr>
          <a:lstStyle/>
          <a:p>
            <a:r>
              <a:rPr lang="en-IN" sz="3200" kern="100" dirty="0">
                <a:effectLst/>
                <a:latin typeface="Calibri" panose="020F0502020204030204" pitchFamily="34" charset="0"/>
                <a:ea typeface="Calibri" panose="020F0502020204030204" pitchFamily="34" charset="0"/>
                <a:cs typeface="Cordia New" panose="020B0304020202020204" pitchFamily="34" charset="-34"/>
              </a:rPr>
              <a:t> </a:t>
            </a:r>
            <a:r>
              <a:rPr lang="en-IN" sz="3200" b="1" kern="100" dirty="0">
                <a:effectLst/>
                <a:latin typeface="Calibri" panose="020F0502020204030204" pitchFamily="34" charset="0"/>
                <a:ea typeface="Calibri" panose="020F0502020204030204" pitchFamily="34" charset="0"/>
                <a:cs typeface="Cordia New" panose="020B0304020202020204" pitchFamily="34" charset="-34"/>
              </a:rPr>
              <a:t>Contact details </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a:t>
            </a:r>
          </a:p>
          <a:p>
            <a:r>
              <a:rPr lang="en-IN" sz="3200" kern="100" dirty="0">
                <a:latin typeface="Calibri" panose="020F0502020204030204" pitchFamily="34" charset="0"/>
                <a:ea typeface="Calibri" panose="020F0502020204030204" pitchFamily="34" charset="0"/>
                <a:cs typeface="Cordia New" panose="020B0304020202020204" pitchFamily="34" charset="-34"/>
              </a:rPr>
              <a:t>        email     : </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 </a:t>
            </a:r>
            <a:r>
              <a:rPr lang="en-IN" sz="3200" u="sng" kern="100"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rsaraal3@gmail.com</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 </a:t>
            </a:r>
          </a:p>
          <a:p>
            <a:r>
              <a:rPr lang="en-IN" sz="3200" kern="100" dirty="0">
                <a:latin typeface="Calibri" panose="020F0502020204030204" pitchFamily="34" charset="0"/>
                <a:ea typeface="Calibri" panose="020F0502020204030204" pitchFamily="34" charset="0"/>
                <a:cs typeface="Cordia New" panose="020B0304020202020204" pitchFamily="34" charset="-34"/>
              </a:rPr>
              <a:t>        LinkedIn:</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  </a:t>
            </a:r>
            <a:r>
              <a:rPr lang="en-IN" sz="3200" kern="100" dirty="0" err="1">
                <a:effectLst/>
                <a:latin typeface="Calibri" panose="020F0502020204030204" pitchFamily="34" charset="0"/>
                <a:ea typeface="Calibri" panose="020F0502020204030204" pitchFamily="34" charset="0"/>
                <a:cs typeface="Cordia New" panose="020B0304020202020204" pitchFamily="34" charset="-34"/>
              </a:rPr>
              <a:t>Saraal</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 R </a:t>
            </a:r>
          </a:p>
          <a:p>
            <a:r>
              <a:rPr lang="en-IN" sz="3200" kern="100" dirty="0">
                <a:latin typeface="Calibri" panose="020F0502020204030204" pitchFamily="34" charset="0"/>
                <a:ea typeface="Calibri" panose="020F0502020204030204" pitchFamily="34" charset="0"/>
                <a:cs typeface="Cordia New" panose="020B0304020202020204" pitchFamily="34" charset="-34"/>
              </a:rPr>
              <a:t>        GitHub  :</a:t>
            </a:r>
            <a:r>
              <a:rPr lang="en-IN" sz="3200" kern="100" dirty="0">
                <a:effectLst/>
                <a:latin typeface="Calibri" panose="020F0502020204030204" pitchFamily="34" charset="0"/>
                <a:ea typeface="Calibri" panose="020F0502020204030204" pitchFamily="34" charset="0"/>
                <a:cs typeface="Cordia New" panose="020B0304020202020204" pitchFamily="34" charset="-34"/>
              </a:rPr>
              <a:t>  rsaraal3-jpg</a:t>
            </a:r>
          </a:p>
          <a:p>
            <a:r>
              <a:rPr lang="en-IN" sz="3200" kern="100" dirty="0">
                <a:latin typeface="Calibri" panose="020F0502020204030204" pitchFamily="34" charset="0"/>
                <a:ea typeface="Calibri" panose="020F0502020204030204" pitchFamily="34" charset="0"/>
                <a:cs typeface="Cordia New" panose="020B0304020202020204" pitchFamily="34" charset="-34"/>
              </a:rPr>
              <a:t>        Ph.no    :   8525916288</a:t>
            </a:r>
            <a:endParaRPr lang="en-IN" sz="3200" dirty="0"/>
          </a:p>
        </p:txBody>
      </p:sp>
    </p:spTree>
    <p:extLst>
      <p:ext uri="{BB962C8B-B14F-4D97-AF65-F5344CB8AC3E}">
        <p14:creationId xmlns:p14="http://schemas.microsoft.com/office/powerpoint/2010/main" val="188891016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18</TotalTime>
  <Words>473</Words>
  <Application>Microsoft Office PowerPoint</Application>
  <PresentationFormat>Custom</PresentationFormat>
  <Paragraphs>76</Paragraphs>
  <Slides>9</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Arial</vt:lpstr>
      <vt:lpstr>Calibri</vt:lpstr>
      <vt:lpstr>Castellar</vt:lpstr>
      <vt:lpstr>Trebuchet MS</vt:lpstr>
      <vt:lpstr>Wingdings 3</vt:lpstr>
      <vt:lpstr>思源黑体-思源黑体-Medium</vt:lpstr>
      <vt:lpstr>思源黑体-思源黑体-Regular</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rddhayalan _007</cp:lastModifiedBy>
  <cp:revision>2</cp:revision>
  <dcterms:created xsi:type="dcterms:W3CDTF">2025-10-18T14:51:01Z</dcterms:created>
  <dcterms:modified xsi:type="dcterms:W3CDTF">2025-10-21T07:07:07Z</dcterms:modified>
</cp:coreProperties>
</file>